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96" r:id="rId3"/>
    <p:sldId id="299" r:id="rId4"/>
    <p:sldId id="300" r:id="rId5"/>
    <p:sldId id="273" r:id="rId6"/>
    <p:sldId id="257" r:id="rId7"/>
    <p:sldId id="261" r:id="rId8"/>
    <p:sldId id="265" r:id="rId9"/>
    <p:sldId id="258" r:id="rId10"/>
    <p:sldId id="262" r:id="rId11"/>
    <p:sldId id="272" r:id="rId12"/>
    <p:sldId id="259" r:id="rId13"/>
    <p:sldId id="260" r:id="rId14"/>
    <p:sldId id="263" r:id="rId15"/>
    <p:sldId id="264" r:id="rId16"/>
    <p:sldId id="266" r:id="rId17"/>
    <p:sldId id="267" r:id="rId18"/>
    <p:sldId id="268" r:id="rId19"/>
    <p:sldId id="269" r:id="rId20"/>
    <p:sldId id="270" r:id="rId21"/>
    <p:sldId id="271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rbel" panose="020B0503020204020204" pitchFamily="34" charset="0"/>
      <p:regular r:id="rId50"/>
      <p:bold r:id="rId51"/>
      <p:italic r:id="rId52"/>
      <p:boldItalic r:id="rId53"/>
    </p:embeddedFont>
    <p:embeddedFont>
      <p:font typeface="Lexend Deca" panose="020B0604020202020204" charset="-78"/>
      <p:regular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Raleway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517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c98855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c98855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c98855f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c98855f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c98855ff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c98855ff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c98855ff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c98855ff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c98855ff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c98855ff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c98855ff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c98855ff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c98855ff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bc98855ff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bc98855ff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bc98855ff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8f85e6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8f85e6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7a513c98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7a513c981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9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end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mul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png"/><Relationship Id="rId18" Type="http://schemas.openxmlformats.org/officeDocument/2006/relationships/image" Target="../media/image21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25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38.png"/><Relationship Id="rId1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85774" y="2890983"/>
            <a:ext cx="4635014" cy="3833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b="1" dirty="0">
                <a:latin typeface="Raleway" panose="020B0503030101060003" pitchFamily="34" charset="0"/>
              </a:rPr>
              <a:t>Poliglottismo e WebApp </a:t>
            </a:r>
            <a:br>
              <a:rPr lang="en-US" sz="5400" b="0" dirty="0">
                <a:latin typeface="Raleway" panose="020B0503030101060003" pitchFamily="34" charset="0"/>
              </a:rPr>
            </a:br>
            <a:br>
              <a:rPr lang="en-US" sz="5400" b="0" dirty="0">
                <a:latin typeface="Raleway" panose="020B0503030101060003" pitchFamily="34" charset="0"/>
              </a:rPr>
            </a:br>
            <a:br>
              <a:rPr lang="it-IT" sz="5400" b="0" dirty="0">
                <a:latin typeface="Raleway" panose="020B0503030101060003" pitchFamily="34" charset="0"/>
              </a:rPr>
            </a:br>
            <a:r>
              <a:rPr lang="it-IT" sz="1600" dirty="0">
                <a:latin typeface="Raleway" panose="020B0503030101060003" pitchFamily="34" charset="0"/>
              </a:rPr>
              <a:t>Chiara Saccone</a:t>
            </a:r>
            <a:br>
              <a:rPr lang="it-IT" sz="1600" dirty="0">
                <a:latin typeface="Raleway" panose="020B0503030101060003" pitchFamily="34" charset="0"/>
              </a:rPr>
            </a:br>
            <a:r>
              <a:rPr lang="it-IT" sz="1600" dirty="0">
                <a:latin typeface="Raleway" panose="020B0503030101060003" pitchFamily="34" charset="0"/>
              </a:rPr>
              <a:t>Matteo Foschi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D0721D-3673-6D62-B840-F26B5FFB5C43}"/>
              </a:ext>
            </a:extLst>
          </p:cNvPr>
          <p:cNvSpPr txBox="1"/>
          <p:nvPr/>
        </p:nvSpPr>
        <p:spPr>
          <a:xfrm>
            <a:off x="1400149" y="98986"/>
            <a:ext cx="5714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Dipartimento di Ingegneria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Corso di Laurea Magistrale in Ingegneria Informatica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A7A822-810E-2B7D-D8DA-4C17AB9828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2911" y="4419446"/>
            <a:ext cx="1342976" cy="686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5733225" y="2944610"/>
            <a:ext cx="2469661" cy="1384500"/>
            <a:chOff x="6038025" y="2598925"/>
            <a:chExt cx="2469661" cy="1384500"/>
          </a:xfrm>
        </p:grpSpPr>
        <p:cxnSp>
          <p:nvCxnSpPr>
            <p:cNvPr id="268" name="Google Shape;268;p29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29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331521" y="2172128"/>
            <a:ext cx="2994729" cy="1384500"/>
            <a:chOff x="636321" y="1844098"/>
            <a:chExt cx="2994729" cy="1384500"/>
          </a:xfrm>
        </p:grpSpPr>
        <p:sp>
          <p:nvSpPr>
            <p:cNvPr id="273" name="Google Shape;273;p29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274" name="Google Shape;274;p29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" name="Google Shape;275;p29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278" name="Google Shape;278;p29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9" name="Google Shape;279;p29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3"/>
          </a:xfrm>
        </p:grpSpPr>
        <p:sp>
          <p:nvSpPr>
            <p:cNvPr id="283" name="Google Shape;283;p29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85" name="Google Shape;285;p29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88" name="Google Shape;288;p29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90" name="Google Shape;290;p29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3020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Want big impact?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98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5070938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6819981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1570768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1569579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1569579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569579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1569579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3320625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3319436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3319436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3319436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3320753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1571766" y="1427625"/>
            <a:ext cx="17487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Q1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1571766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2154670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2737574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3321627" y="1427625"/>
            <a:ext cx="17487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Q2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3321627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3904531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4487435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5070810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5070938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5070938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5070938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5071812" y="1427625"/>
            <a:ext cx="17487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Q3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5071812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5654716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6237620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6819981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6820110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819981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819981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6820983" y="1427625"/>
            <a:ext cx="17487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Q4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820983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7403887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7986791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2" name="Google Shape;202;p24"/>
          <p:cNvSpPr/>
          <p:nvPr/>
        </p:nvSpPr>
        <p:spPr>
          <a:xfrm rot="5400000" flipH="1">
            <a:off x="4119824" y="2334727"/>
            <a:ext cx="145800" cy="173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3" name="Google Shape;203;p24"/>
          <p:cNvSpPr/>
          <p:nvPr/>
        </p:nvSpPr>
        <p:spPr>
          <a:xfrm rot="5400000" flipH="1">
            <a:off x="3326930" y="3131136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Google Shape;204;p24"/>
          <p:cNvSpPr/>
          <p:nvPr/>
        </p:nvSpPr>
        <p:spPr>
          <a:xfrm rot="5400000" flipH="1">
            <a:off x="3552038" y="1299302"/>
            <a:ext cx="140700" cy="2873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Google Shape;205;p24"/>
          <p:cNvSpPr/>
          <p:nvPr/>
        </p:nvSpPr>
        <p:spPr>
          <a:xfrm rot="5400000" flipH="1">
            <a:off x="2440478" y="2410392"/>
            <a:ext cx="141900" cy="65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580550" y="2504950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580550" y="2967472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   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80550" y="3429824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580550" y="3892328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580550" y="1427625"/>
            <a:ext cx="989700" cy="107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1" name="Google Shape;211;p24"/>
          <p:cNvSpPr/>
          <p:nvPr/>
        </p:nvSpPr>
        <p:spPr>
          <a:xfrm rot="5400000" flipH="1">
            <a:off x="2945818" y="1116676"/>
            <a:ext cx="141600" cy="2314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2" name="Google Shape;212;p24"/>
          <p:cNvSpPr/>
          <p:nvPr/>
        </p:nvSpPr>
        <p:spPr>
          <a:xfrm rot="5400000" flipH="1">
            <a:off x="1975138" y="1947376"/>
            <a:ext cx="141900" cy="652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2141006" y="2251126"/>
            <a:ext cx="435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2994826" y="2251125"/>
            <a:ext cx="43500" cy="45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5" name="Google Shape;215;p24"/>
          <p:cNvSpPr/>
          <p:nvPr/>
        </p:nvSpPr>
        <p:spPr>
          <a:xfrm rot="5400000" flipH="1">
            <a:off x="6459216" y="2792753"/>
            <a:ext cx="137400" cy="17385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6" name="Google Shape;216;p24"/>
          <p:cNvSpPr/>
          <p:nvPr/>
        </p:nvSpPr>
        <p:spPr>
          <a:xfrm rot="5400000" flipH="1">
            <a:off x="5656954" y="3592503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8049019" y="4387225"/>
            <a:ext cx="5139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8046546" y="4403327"/>
            <a:ext cx="64500" cy="57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9" name="Google Shape;219;p24"/>
          <p:cNvSpPr/>
          <p:nvPr/>
        </p:nvSpPr>
        <p:spPr>
          <a:xfrm rot="5400000" flipH="1">
            <a:off x="7332110" y="2964653"/>
            <a:ext cx="141600" cy="2319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0" name="Google Shape;220;p24"/>
          <p:cNvSpPr/>
          <p:nvPr/>
        </p:nvSpPr>
        <p:spPr>
          <a:xfrm rot="5400000" flipH="1">
            <a:off x="6241601" y="4055278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6" name="Google Shape;226;p25"/>
          <p:cNvGraphicFramePr/>
          <p:nvPr/>
        </p:nvGraphicFramePr>
        <p:xfrm>
          <a:off x="580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{1A138BE6-E374-4A1A-BE6D-9E52B14417BE}</a:tableStyleId>
              </a:tblPr>
              <a:tblGrid>
                <a:gridCol w="150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590925" y="1018776"/>
            <a:ext cx="7361634" cy="350692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  <a:effectLst>
            <a:outerShdw blurRad="200025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1890325" y="1850200"/>
            <a:ext cx="630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sz="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4294967295"/>
          </p:nvPr>
        </p:nvSpPr>
        <p:spPr>
          <a:xfrm>
            <a:off x="580550" y="4604575"/>
            <a:ext cx="80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591" y="21235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266" y="354602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816" y="1921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291" y="383187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641" y="2326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441" y="3896571"/>
            <a:ext cx="185882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71AE2-69D9-8625-EF1C-7F4D8B24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75" y="248836"/>
            <a:ext cx="2677000" cy="1272781"/>
          </a:xfrm>
        </p:spPr>
        <p:txBody>
          <a:bodyPr/>
          <a:lstStyle/>
          <a:p>
            <a:r>
              <a:rPr lang="it-IT" dirty="0"/>
              <a:t>Il progetto</a:t>
            </a:r>
            <a:b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A9BE02-CB78-8101-E3AF-AEE362C74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8113394" cy="3161700"/>
          </a:xfrm>
        </p:spPr>
        <p:txBody>
          <a:bodyPr/>
          <a:lstStyle/>
          <a:p>
            <a:r>
              <a:rPr lang="it-IT" dirty="0"/>
              <a:t>La nostra WebApp:</a:t>
            </a:r>
          </a:p>
          <a:p>
            <a:pPr lvl="1"/>
            <a:r>
              <a:rPr lang="it-IT" sz="18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nterfaccia utente per l’analisi dei dati</a:t>
            </a:r>
            <a:endParaRPr lang="it-IT" dirty="0"/>
          </a:p>
          <a:p>
            <a:r>
              <a:rPr lang="it-IT" dirty="0"/>
              <a:t>Poliglottismo:</a:t>
            </a:r>
          </a:p>
          <a:p>
            <a:pPr lvl="1"/>
            <a:r>
              <a:rPr lang="it-IT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Varietà di linguaggi di programmazione utilizzati (</a:t>
            </a:r>
            <a:r>
              <a:rPr lang="it-IT" sz="18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JavaScript, Html, CSS,</a:t>
            </a:r>
            <a:r>
              <a:rPr lang="it-IT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SQL</a:t>
            </a:r>
            <a:r>
              <a:rPr lang="it-IT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18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CQL, </a:t>
            </a:r>
            <a:r>
              <a:rPr lang="it-IT" sz="1800" kern="1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Cypher</a:t>
            </a:r>
            <a:r>
              <a:rPr lang="it-IT" sz="1800" kern="1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.. )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18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it-IT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di diversi tipi di database (</a:t>
            </a:r>
            <a:r>
              <a:rPr lang="it-IT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Postgres</a:t>
            </a:r>
            <a:r>
              <a:rPr lang="it-IT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Mongo, Dynamo, Cassandra, Neo4j) </a:t>
            </a:r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2B8958-51D6-3E58-3EA9-0C3493BAD1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808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419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6" name="Google Shape;25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8" name="Google Shape;25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309" name="Google Shape;309;p31"/>
          <p:cNvCxnSpPr/>
          <p:nvPr/>
        </p:nvCxnSpPr>
        <p:spPr>
          <a:xfrm>
            <a:off x="58055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1"/>
          <p:cNvCxnSpPr/>
          <p:nvPr/>
        </p:nvCxnSpPr>
        <p:spPr>
          <a:xfrm>
            <a:off x="58055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1"/>
          <p:cNvCxnSpPr/>
          <p:nvPr/>
        </p:nvCxnSpPr>
        <p:spPr>
          <a:xfrm>
            <a:off x="58055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1"/>
          <p:cNvCxnSpPr/>
          <p:nvPr/>
        </p:nvCxnSpPr>
        <p:spPr>
          <a:xfrm>
            <a:off x="58055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1"/>
          <p:cNvCxnSpPr/>
          <p:nvPr/>
        </p:nvCxnSpPr>
        <p:spPr>
          <a:xfrm>
            <a:off x="58055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1"/>
          <p:cNvSpPr txBox="1"/>
          <p:nvPr/>
        </p:nvSpPr>
        <p:spPr>
          <a:xfrm>
            <a:off x="58055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4000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3000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2000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1000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120083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1515076" y="1986874"/>
            <a:ext cx="233700" cy="19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82932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295383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3268081" y="2096344"/>
            <a:ext cx="2337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358232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470684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5021085" y="1074577"/>
            <a:ext cx="233700" cy="28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533533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1"/>
          <p:cNvSpPr/>
          <p:nvPr/>
        </p:nvSpPr>
        <p:spPr>
          <a:xfrm>
            <a:off x="645984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6774090" y="1293620"/>
            <a:ext cx="233700" cy="26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708833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Mobile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251925" y="373572"/>
            <a:ext cx="2119546" cy="4396359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8" name="Google Shape;338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98938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44" name="Google Shape;344;p33"/>
          <p:cNvGrpSpPr/>
          <p:nvPr/>
        </p:nvGrpSpPr>
        <p:grpSpPr>
          <a:xfrm>
            <a:off x="4943502" y="465959"/>
            <a:ext cx="2736410" cy="4222433"/>
            <a:chOff x="2112475" y="238125"/>
            <a:chExt cx="3395050" cy="5238750"/>
          </a:xfrm>
        </p:grpSpPr>
        <p:sp>
          <p:nvSpPr>
            <p:cNvPr id="345" name="Google Shape;345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Tablet</a:t>
            </a:r>
            <a:br>
              <a:rPr lang="en" sz="300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7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Desktop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62" name="Google Shape;362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08138" y="1216625"/>
            <a:ext cx="4006751" cy="25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2400" dirty="0"/>
              <a:t>Presentation template by </a:t>
            </a:r>
            <a:r>
              <a:rPr lang="en" sz="2400" u="sng" dirty="0">
                <a:solidFill>
                  <a:schemeClr val="hlink"/>
                </a:solidFill>
                <a:hlinkClick r:id="rId3"/>
              </a:rPr>
              <a:t>SlidesCarnival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2400" dirty="0"/>
              <a:t>Photographs by </a:t>
            </a:r>
            <a:r>
              <a:rPr lang="en" sz="2400" u="sng" dirty="0">
                <a:solidFill>
                  <a:schemeClr val="hlink"/>
                </a:solidFill>
                <a:hlinkClick r:id="rId4"/>
              </a:rPr>
              <a:t>Unsplash</a:t>
            </a:r>
            <a:endParaRPr sz="2400" dirty="0"/>
          </a:p>
        </p:txBody>
      </p:sp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200150"/>
            <a:ext cx="6014400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Titles: Lexend Deca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Body copy: Muli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https://www.lexend.com/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https://www.fontsquirrel.com/fonts/muli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37"/>
          <p:cNvSpPr txBox="1"/>
          <p:nvPr/>
        </p:nvSpPr>
        <p:spPr>
          <a:xfrm>
            <a:off x="580550" y="4171650"/>
            <a:ext cx="6014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93" name="Google Shape;393;p38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976" y="1373675"/>
            <a:ext cx="1519400" cy="1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71AE2-69D9-8625-EF1C-7F4D8B24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75" y="248836"/>
            <a:ext cx="2677000" cy="1272781"/>
          </a:xfrm>
        </p:spPr>
        <p:txBody>
          <a:bodyPr/>
          <a:lstStyle/>
          <a:p>
            <a:r>
              <a:rPr lang="it-IT" dirty="0"/>
              <a:t>Architettura</a:t>
            </a:r>
            <a:b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A9BE02-CB78-8101-E3AF-AEE362C74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4314" y="990900"/>
            <a:ext cx="3464719" cy="3161700"/>
          </a:xfrm>
        </p:spPr>
        <p:txBody>
          <a:bodyPr/>
          <a:lstStyle/>
          <a:p>
            <a:pPr marL="533400" lvl="1" indent="0">
              <a:buNone/>
            </a:pPr>
            <a:endParaRPr lang="it-IT" sz="1400" kern="100" dirty="0"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>
              <a:buNone/>
            </a:pPr>
            <a:endParaRPr lang="it-IT" sz="1400" kern="1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8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Application basata su servizi e container Docker. </a:t>
            </a:r>
            <a:endParaRPr lang="it-IT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800" dirty="0">
                <a:latin typeface="Corbel" panose="020B0503020204020204" pitchFamily="34" charset="0"/>
              </a:rPr>
              <a:t>Front-end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800" dirty="0">
                <a:latin typeface="Corbel" panose="020B0503020204020204" pitchFamily="34" charset="0"/>
              </a:rPr>
              <a:t>Back-end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800" dirty="0">
                <a:latin typeface="Corbel" panose="020B0503020204020204" pitchFamily="34" charset="0"/>
              </a:rPr>
              <a:t>Database</a:t>
            </a:r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2B8958-51D6-3E58-3EA9-0C3493BAD1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2A9371-B43A-BDAD-4FCB-DCF2CF82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36" y="1073311"/>
            <a:ext cx="5471748" cy="34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0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7735208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DEC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7075124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NOV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6415040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OCT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5754956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SEP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5094872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AUG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4434788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JUL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39"/>
          <p:cNvSpPr/>
          <p:nvPr/>
        </p:nvSpPr>
        <p:spPr>
          <a:xfrm>
            <a:off x="3774704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JUN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3114619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MAY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9" name="Google Shape;409;p39"/>
          <p:cNvSpPr/>
          <p:nvPr/>
        </p:nvSpPr>
        <p:spPr>
          <a:xfrm>
            <a:off x="2454535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APR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1794451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1134367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FEB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474283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JAN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0" y="26035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76892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72790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209015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2050642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341139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3373384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473262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4696126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605386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6018868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737509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734161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14396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1369548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276092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2699944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 rot="10800000">
            <a:off x="408215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9"/>
          <p:cNvSpPr txBox="1"/>
          <p:nvPr/>
        </p:nvSpPr>
        <p:spPr>
          <a:xfrm>
            <a:off x="4030339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2" name="Google Shape;432;p39"/>
          <p:cNvCxnSpPr/>
          <p:nvPr/>
        </p:nvCxnSpPr>
        <p:spPr>
          <a:xfrm rot="10800000">
            <a:off x="540339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9"/>
          <p:cNvSpPr txBox="1"/>
          <p:nvPr/>
        </p:nvSpPr>
        <p:spPr>
          <a:xfrm>
            <a:off x="5360735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4" name="Google Shape;434;p39"/>
          <p:cNvCxnSpPr/>
          <p:nvPr/>
        </p:nvCxnSpPr>
        <p:spPr>
          <a:xfrm rot="10800000">
            <a:off x="672462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9"/>
          <p:cNvSpPr txBox="1"/>
          <p:nvPr/>
        </p:nvSpPr>
        <p:spPr>
          <a:xfrm>
            <a:off x="6691131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6" name="Google Shape;436;p39"/>
          <p:cNvCxnSpPr/>
          <p:nvPr/>
        </p:nvCxnSpPr>
        <p:spPr>
          <a:xfrm rot="10800000">
            <a:off x="80458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9"/>
          <p:cNvSpPr txBox="1"/>
          <p:nvPr/>
        </p:nvSpPr>
        <p:spPr>
          <a:xfrm>
            <a:off x="8008073" y="34957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476" name="Google Shape;476;p41"/>
          <p:cNvGraphicFramePr/>
          <p:nvPr/>
        </p:nvGraphicFramePr>
        <p:xfrm>
          <a:off x="580650" y="1488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{1A138BE6-E374-4A1A-BE6D-9E52B14417BE}</a:tableStyleId>
              </a:tblPr>
              <a:tblGrid>
                <a:gridCol w="138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612000" y="13634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STRENGTHS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4660485" y="13634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WEAKNESSES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612000" y="31219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OPPORTUNITIES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4660485" y="31219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THREATS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7" name="Google Shape;487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2"/>
          <p:cNvSpPr/>
          <p:nvPr/>
        </p:nvSpPr>
        <p:spPr>
          <a:xfrm>
            <a:off x="3842100" y="2242577"/>
            <a:ext cx="349569" cy="470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S</a:t>
            </a:r>
          </a:p>
        </p:txBody>
      </p:sp>
      <p:sp>
        <p:nvSpPr>
          <p:cNvPr id="492" name="Google Shape;492;p42"/>
          <p:cNvSpPr/>
          <p:nvPr/>
        </p:nvSpPr>
        <p:spPr>
          <a:xfrm>
            <a:off x="4857720" y="2250297"/>
            <a:ext cx="620701" cy="4582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W</a:t>
            </a:r>
          </a:p>
        </p:txBody>
      </p:sp>
      <p:sp>
        <p:nvSpPr>
          <p:cNvPr id="493" name="Google Shape;493;p42"/>
          <p:cNvSpPr/>
          <p:nvPr/>
        </p:nvSpPr>
        <p:spPr>
          <a:xfrm>
            <a:off x="3807513" y="3348952"/>
            <a:ext cx="449622" cy="470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O</a:t>
            </a:r>
          </a:p>
        </p:txBody>
      </p:sp>
      <p:sp>
        <p:nvSpPr>
          <p:cNvPr id="494" name="Google Shape;494;p42"/>
          <p:cNvSpPr/>
          <p:nvPr/>
        </p:nvSpPr>
        <p:spPr>
          <a:xfrm>
            <a:off x="4971979" y="3356672"/>
            <a:ext cx="338452" cy="4582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3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0" name="Google Shape;500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01" name="Google Shape;501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Activities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8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2" name="Google Shape;502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Resources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Value Propositions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4" name="Google Shape;504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Customer Relationships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5" name="Google Shape;505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Channels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6" name="Google Shape;506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Customer Segments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7" name="Google Shape;507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Partners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8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8" name="Google Shape;508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Cost Structure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9" name="Google Shape;509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Revenue Streams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0" name="Google Shape;510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1" name="Google Shape;511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2" name="Google Shape;512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4" name="Google Shape;514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5" name="Google Shape;515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17" name="Google Shape;517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19" name="Google Shape;519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2" name="Google Shape;522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3" name="Google Shape;523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8" name="Google Shape;528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29" name="Google Shape;529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541" name="Google Shape;541;p44"/>
          <p:cNvGrpSpPr/>
          <p:nvPr/>
        </p:nvGrpSpPr>
        <p:grpSpPr>
          <a:xfrm>
            <a:off x="627767" y="1413043"/>
            <a:ext cx="3608219" cy="3243858"/>
            <a:chOff x="3778727" y="4460423"/>
            <a:chExt cx="720160" cy="647438"/>
          </a:xfrm>
        </p:grpSpPr>
        <p:sp>
          <p:nvSpPr>
            <p:cNvPr id="542" name="Google Shape;542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cxnSp>
        <p:nvCxnSpPr>
          <p:cNvPr id="549" name="Google Shape;549;p44"/>
          <p:cNvCxnSpPr/>
          <p:nvPr/>
        </p:nvCxnSpPr>
        <p:spPr>
          <a:xfrm>
            <a:off x="4156025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0" name="Google Shape;550;p44"/>
          <p:cNvSpPr txBox="1"/>
          <p:nvPr/>
        </p:nvSpPr>
        <p:spPr>
          <a:xfrm>
            <a:off x="5274525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1" name="Google Shape;551;p44"/>
          <p:cNvCxnSpPr/>
          <p:nvPr/>
        </p:nvCxnSpPr>
        <p:spPr>
          <a:xfrm>
            <a:off x="4000350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2" name="Google Shape;552;p44"/>
          <p:cNvSpPr txBox="1"/>
          <p:nvPr/>
        </p:nvSpPr>
        <p:spPr>
          <a:xfrm>
            <a:off x="5274525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3" name="Google Shape;553;p44"/>
          <p:cNvCxnSpPr/>
          <p:nvPr/>
        </p:nvCxnSpPr>
        <p:spPr>
          <a:xfrm>
            <a:off x="3779125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4"/>
          <p:cNvSpPr txBox="1"/>
          <p:nvPr/>
        </p:nvSpPr>
        <p:spPr>
          <a:xfrm>
            <a:off x="5274525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5" name="Google Shape;555;p44"/>
          <p:cNvCxnSpPr/>
          <p:nvPr/>
        </p:nvCxnSpPr>
        <p:spPr>
          <a:xfrm>
            <a:off x="3590675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4"/>
          <p:cNvSpPr txBox="1"/>
          <p:nvPr/>
        </p:nvSpPr>
        <p:spPr>
          <a:xfrm>
            <a:off x="5274525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7" name="Google Shape;557;p44"/>
          <p:cNvCxnSpPr/>
          <p:nvPr/>
        </p:nvCxnSpPr>
        <p:spPr>
          <a:xfrm>
            <a:off x="3385825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4"/>
          <p:cNvSpPr txBox="1"/>
          <p:nvPr/>
        </p:nvSpPr>
        <p:spPr>
          <a:xfrm>
            <a:off x="5274525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9" name="Google Shape;559;p44"/>
          <p:cNvCxnSpPr/>
          <p:nvPr/>
        </p:nvCxnSpPr>
        <p:spPr>
          <a:xfrm>
            <a:off x="3172800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4"/>
          <p:cNvSpPr txBox="1"/>
          <p:nvPr/>
        </p:nvSpPr>
        <p:spPr>
          <a:xfrm>
            <a:off x="5274525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6" name="Google Shape;566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5805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585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Imani Jackson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0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2565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Marcos Galán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71" name="Google Shape;571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400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2" name="Google Shape;572;p45"/>
          <p:cNvSpPr txBox="1"/>
          <p:nvPr/>
        </p:nvSpPr>
        <p:spPr>
          <a:xfrm>
            <a:off x="45450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Ixchel Valdía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73" name="Google Shape;573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5197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4" name="Google Shape;574;p45"/>
          <p:cNvSpPr txBox="1"/>
          <p:nvPr/>
        </p:nvSpPr>
        <p:spPr>
          <a:xfrm>
            <a:off x="65247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Nils Årud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0" name="Google Shape;580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82" name="Google Shape;582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8" name="Google Shape;628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629" name="Google Shape;629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30" name="Google Shape;630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2" name="Google Shape;652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3" name="Google Shape;653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4" name="Google Shape;654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LOW VALUE 1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5" name="Google Shape;655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HIGH VALUE 1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LOW VALUE 2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HIGH VALUE 2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8" name="Google Shape;658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Our company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1" name="Google Shape;661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671" name="Google Shape;671;p47"/>
          <p:cNvGraphicFramePr/>
          <p:nvPr/>
        </p:nvGraphicFramePr>
        <p:xfrm>
          <a:off x="5805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{40286F9A-8295-4760-8310-7838FB866F30}</a:tableStyleId>
              </a:tblPr>
              <a:tblGrid>
                <a:gridCol w="88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8"/>
          <p:cNvSpPr txBox="1">
            <a:spLocks noGrp="1"/>
          </p:cNvSpPr>
          <p:nvPr>
            <p:ph type="title" idx="4294967295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678" name="Google Shape;6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1275361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173" y="873088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307" y="1157509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4461" y="3853744"/>
            <a:ext cx="282577" cy="8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139" y="2651387"/>
            <a:ext cx="1717628" cy="8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5307" y="1301161"/>
            <a:ext cx="1520655" cy="9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2183" y="2756662"/>
            <a:ext cx="493125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67996" y="1328175"/>
            <a:ext cx="1310142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1875" y="2712336"/>
            <a:ext cx="673199" cy="77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416" y="2539187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1520" y="3809418"/>
            <a:ext cx="831110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24689" y="3809418"/>
            <a:ext cx="836651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03930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93398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31407" y="4046291"/>
            <a:ext cx="681510" cy="4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4120" y="2708180"/>
            <a:ext cx="905910" cy="78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344806" y="170256"/>
            <a:ext cx="4227194" cy="4583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e Tecnologie</a:t>
            </a:r>
            <a:endParaRPr dirty="0"/>
          </a:p>
        </p:txBody>
      </p:sp>
      <p:sp>
        <p:nvSpPr>
          <p:cNvPr id="299" name="Google Shape;299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BB2791-EB2B-C989-FBF8-DD949876B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44" y="170256"/>
            <a:ext cx="2858205" cy="17951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9102E2-98EA-5D72-40B3-CA76F9052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58" y="1647097"/>
            <a:ext cx="2732453" cy="192744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FFD6147-69BF-0127-06D1-A48FCCBC5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1" t="8048" r="47569"/>
          <a:stretch/>
        </p:blipFill>
        <p:spPr>
          <a:xfrm>
            <a:off x="7533615" y="2928825"/>
            <a:ext cx="1495669" cy="1896621"/>
          </a:xfrm>
          <a:prstGeom prst="rect">
            <a:avLst/>
          </a:prstGeom>
        </p:spPr>
      </p:pic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2AD2B7C0-5A74-C5AA-92E6-311854E4D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781" y="880389"/>
            <a:ext cx="4976251" cy="3869462"/>
          </a:xfrm>
        </p:spPr>
        <p:txBody>
          <a:bodyPr/>
          <a:lstStyle/>
          <a:p>
            <a:pPr marL="1270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14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L’intero dataset è stato preso su </a:t>
            </a:r>
            <a:r>
              <a:rPr lang="it-IT" sz="1400" kern="1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Kaggle</a:t>
            </a:r>
            <a:r>
              <a:rPr lang="it-IT" sz="1400" kern="1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it-IT" sz="14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“2015 Flight Delays and </a:t>
            </a:r>
            <a:r>
              <a:rPr lang="it-IT" sz="1400" kern="1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Cancellations</a:t>
            </a:r>
            <a:r>
              <a:rPr lang="it-IT" sz="14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 . Con 592.43 MB abbiamo 3 diversi dataset:</a:t>
            </a:r>
            <a:endParaRPr lang="it-I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arenR"/>
            </a:pPr>
            <a:r>
              <a:rPr lang="it-IT" sz="14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Flights.csv : informazioni sui voli; </a:t>
            </a:r>
            <a:r>
              <a:rPr lang="it-IT" sz="1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più di 5 milioni di </a:t>
            </a:r>
            <a:r>
              <a:rPr lang="it-IT" sz="14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ennuple e i 31 seguenti campi: (anno, mese, giorno, </a:t>
            </a:r>
            <a:r>
              <a:rPr lang="it-IT" sz="1400" kern="1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giorno_settimana</a:t>
            </a:r>
            <a:r>
              <a:rPr lang="it-IT" sz="14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compagnia, </a:t>
            </a:r>
            <a:r>
              <a:rPr lang="it-IT" sz="1400" kern="1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volo_id</a:t>
            </a:r>
            <a:r>
              <a:rPr lang="it-IT" sz="14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aeromobile, origine, destinazione, </a:t>
            </a:r>
            <a:r>
              <a:rPr lang="it-IT" sz="1400" kern="1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partenza_prevista</a:t>
            </a:r>
            <a:r>
              <a:rPr lang="it-IT" sz="14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…) </a:t>
            </a:r>
          </a:p>
          <a:p>
            <a:pPr marL="800100" lvl="1" indent="-342900" algn="just">
              <a:lnSpc>
                <a:spcPct val="107000"/>
              </a:lnSpc>
            </a:pPr>
            <a:r>
              <a:rPr lang="it-IT" sz="1200" kern="1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Assegnato a : </a:t>
            </a:r>
            <a:r>
              <a:rPr lang="it-IT" sz="1200" kern="100" dirty="0" err="1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PostgresDB</a:t>
            </a:r>
            <a:r>
              <a:rPr lang="it-IT" sz="1200" kern="1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1200" kern="100" dirty="0" err="1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CassandraDB</a:t>
            </a:r>
            <a:endParaRPr lang="it-IT" sz="1200" kern="100" dirty="0"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arenR"/>
            </a:pPr>
            <a:r>
              <a:rPr lang="it-IT" sz="14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Airports.csv: informazioni sugli aeroporti, con 322 righe e 7 colonne con i seguenti campi: (id, aeroporto, città, stato, paese, latitudine, longitudine.</a:t>
            </a:r>
          </a:p>
          <a:p>
            <a:pPr marL="800100" lvl="1" indent="-342900" algn="just">
              <a:lnSpc>
                <a:spcPct val="107000"/>
              </a:lnSpc>
            </a:pPr>
            <a:r>
              <a:rPr lang="it-IT" sz="12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Assegnato a: </a:t>
            </a:r>
            <a:r>
              <a:rPr lang="it-IT" sz="1200" dirty="0" err="1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MongoDB</a:t>
            </a:r>
            <a:endParaRPr lang="it-IT" sz="1200" dirty="0"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+mj-lt"/>
              <a:buAutoNum type="arabicParenR"/>
            </a:pPr>
            <a:r>
              <a:rPr lang="it-IT" sz="14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Airlines.csv: informazioni sulle compagnie di volo, con 14 righe e 2 colonne con i seguenti campi: (</a:t>
            </a:r>
            <a:r>
              <a:rPr lang="it-IT" sz="1400" kern="1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compagnia_id</a:t>
            </a:r>
            <a:r>
              <a:rPr lang="it-IT" sz="1400" kern="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compagnia)</a:t>
            </a:r>
          </a:p>
          <a:p>
            <a:pPr marL="800100" lvl="1" indent="-342900" algn="just">
              <a:lnSpc>
                <a:spcPct val="107000"/>
              </a:lnSpc>
            </a:pPr>
            <a:r>
              <a:rPr lang="it-IT" sz="1200" kern="1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Assegnato a: </a:t>
            </a:r>
            <a:r>
              <a:rPr lang="it-IT" sz="1200" kern="100" dirty="0" err="1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DynamoDB</a:t>
            </a:r>
            <a:endParaRPr lang="it-IT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arenR"/>
            </a:pPr>
            <a:endParaRPr lang="it-IT" sz="500" kern="100" dirty="0"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arenR"/>
            </a:pPr>
            <a:endParaRPr lang="it-IT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7000" indent="0">
              <a:buNone/>
            </a:pP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13638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699" name="Google Shape;699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00" name="Google Shape;700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07" name="Google Shape;707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10" name="Google Shape;710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" name="Google Shape;712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15" name="Google Shape;715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19" name="Google Shape;719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25" name="Google Shape;725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46" name="Google Shape;746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49" name="Google Shape;749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53" name="Google Shape;753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57" name="Google Shape;757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" name="Google Shape;761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66" name="Google Shape;766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69" name="Google Shape;769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72" name="Google Shape;772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75" name="Google Shape;775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78" name="Google Shape;778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83" name="Google Shape;783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86" name="Google Shape;786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91" name="Google Shape;791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94" name="Google Shape;794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00" name="Google Shape;800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03" name="Google Shape;803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09" name="Google Shape;809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15" name="Google Shape;815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2" name="Google Shape;822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23" name="Google Shape;823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26" name="Google Shape;826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29" name="Google Shape;829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833" name="Google Shape;833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36" name="Google Shape;836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42" name="Google Shape;842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47" name="Google Shape;847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50" name="Google Shape;850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54" name="Google Shape;854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57" name="Google Shape;857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63" name="Google Shape;863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66" name="Google Shape;866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71" name="Google Shape;871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75" name="Google Shape;875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78" name="Google Shape;878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82" name="Google Shape;882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88" name="Google Shape;888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91" name="Google Shape;891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98" name="Google Shape;898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01" name="Google Shape;901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07" name="Google Shape;907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11" name="Google Shape;911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" name="Google Shape;914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18" name="Google Shape;918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23" name="Google Shape;923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28" name="Google Shape;928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34" name="Google Shape;934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38" name="Google Shape;938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42" name="Google Shape;942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48" name="Google Shape;948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54" name="Google Shape;954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57" name="Google Shape;957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65" name="Google Shape;965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9"/>
          <p:cNvGrpSpPr/>
          <p:nvPr/>
        </p:nvGrpSpPr>
        <p:grpSpPr>
          <a:xfrm>
            <a:off x="6268253" y="2106199"/>
            <a:ext cx="432570" cy="421334"/>
            <a:chOff x="5926225" y="921350"/>
            <a:chExt cx="517800" cy="504350"/>
          </a:xfrm>
        </p:grpSpPr>
        <p:sp>
          <p:nvSpPr>
            <p:cNvPr id="971" name="Google Shape;971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73" name="Google Shape;973;p49"/>
          <p:cNvSpPr/>
          <p:nvPr/>
        </p:nvSpPr>
        <p:spPr>
          <a:xfrm>
            <a:off x="6462174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" name="Google Shape;974;p49"/>
          <p:cNvGrpSpPr/>
          <p:nvPr/>
        </p:nvGrpSpPr>
        <p:grpSpPr>
          <a:xfrm>
            <a:off x="7153241" y="2085579"/>
            <a:ext cx="432570" cy="421334"/>
            <a:chOff x="5926225" y="921350"/>
            <a:chExt cx="517800" cy="504350"/>
          </a:xfrm>
        </p:grpSpPr>
        <p:sp>
          <p:nvSpPr>
            <p:cNvPr id="975" name="Google Shape;975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49"/>
          <p:cNvSpPr/>
          <p:nvPr/>
        </p:nvSpPr>
        <p:spPr>
          <a:xfrm>
            <a:off x="7347162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8" name="Google Shape;978;p49"/>
          <p:cNvGrpSpPr/>
          <p:nvPr/>
        </p:nvGrpSpPr>
        <p:grpSpPr>
          <a:xfrm>
            <a:off x="6268521" y="2834621"/>
            <a:ext cx="1075937" cy="1047989"/>
            <a:chOff x="5926225" y="921350"/>
            <a:chExt cx="517800" cy="504350"/>
          </a:xfrm>
        </p:grpSpPr>
        <p:sp>
          <p:nvSpPr>
            <p:cNvPr id="979" name="Google Shape;979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1" name="Google Shape;981;p49"/>
          <p:cNvSpPr/>
          <p:nvPr/>
        </p:nvSpPr>
        <p:spPr>
          <a:xfrm>
            <a:off x="6750834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983" name="Google Shape;983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89" name="Google Shape;989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96" name="Google Shape;996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01" name="Google Shape;1001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05" name="Google Shape;1005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11" name="Google Shape;1011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15" name="Google Shape;1015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20" name="Google Shape;1020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26" name="Google Shape;1026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33" name="Google Shape;1033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36" name="Google Shape;1036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40" name="Google Shape;1040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47" name="Google Shape;1047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53" name="Google Shape;1053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57" name="Google Shape;1057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58" name="Google Shape;1058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8" name="Google Shape;1068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4" name="Google Shape;1074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75" name="Google Shape;1075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80" name="Google Shape;1080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86" name="Google Shape;1086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93" name="Google Shape;1093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98" name="Google Shape;1098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03" name="Google Shape;1103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8" name="Google Shape;1108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09" name="Google Shape;1109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9" name="Google Shape;1119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20" name="Google Shape;1120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3" name="Google Shape;1123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24" name="Google Shape;112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4" name="Google Shape;1134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35" name="Google Shape;1135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9" name="Google Shape;1139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40" name="Google Shape;114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0" name="Google Shape;1150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51" name="Google Shape;1151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59" name="Google Shape;1159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64" name="Google Shape;1164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69" name="Google Shape;1169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75" name="Google Shape;1175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82" name="Google Shape;1182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86" name="Google Shape;1186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92" name="Google Shape;1192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99" name="Google Shape;1199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03" name="Google Shape;1203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08" name="Google Shape;1208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15" name="Google Shape;1215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23" name="Google Shape;1223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28" name="Google Shape;1228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1" name="Google Shape;1231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32" name="Google Shape;1232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36" name="Google Shape;1236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41" name="Google Shape;1241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46" name="Google Shape;1246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1" name="Google Shape;1251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52" name="Google Shape;1252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59" name="Google Shape;1259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67" name="Google Shape;1267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9" name="Google Shape;1279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80" name="Google Shape;1280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85" name="Google Shape;1285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89" name="Google Shape;1289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5" name="Google Shape;1295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96" name="Google Shape;1296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05" name="Google Shape;1305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7" name="Google Shape;1317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18" name="Google Shape;1318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31" name="Google Shape;1331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44" name="Google Shape;1344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51" name="Google Shape;1351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6" name="Google Shape;1366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67" name="Google Shape;1367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68" name="Google Shape;1368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72" name="Google Shape;1372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5" name="Google Shape;1375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76" name="Google Shape;1376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80" name="Google Shape;1380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83" name="Google Shape;1383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84" name="Google Shape;1384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93" name="Google Shape;1393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18" name="Google Shape;1418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19" name="Google Shape;1419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22" name="Google Shape;1422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25" name="Google Shape;142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7" name="Google Shape;1427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28" name="Google Shape;1428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1429" name="Google Shape;1429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30" name="Google Shape;1430;p5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1"/>
          <p:cNvSpPr txBox="1"/>
          <p:nvPr/>
        </p:nvSpPr>
        <p:spPr>
          <a:xfrm>
            <a:off x="960500" y="2374250"/>
            <a:ext cx="73275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uli"/>
                <a:ea typeface="Muli"/>
                <a:cs typeface="Muli"/>
                <a:sym typeface="Muli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uli"/>
                <a:ea typeface="Muli"/>
                <a:cs typeface="Muli"/>
                <a:sym typeface="Muli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9" name="Google Shape;1439;p5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40" name="Google Shape;1440;p51"/>
          <p:cNvSpPr txBox="1">
            <a:spLocks noGrp="1"/>
          </p:cNvSpPr>
          <p:nvPr>
            <p:ph type="body" idx="4294967295"/>
          </p:nvPr>
        </p:nvSpPr>
        <p:spPr>
          <a:xfrm>
            <a:off x="960500" y="780225"/>
            <a:ext cx="6051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7" name="Google Shape;1447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48" name="Google Shape;1448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49" name="Google Shape;1449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1" name="Google Shape;1451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52" name="Google Shape;1452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3" name="Google Shape;1453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4" name="Google Shape;1454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55" name="Google Shape;1455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6" name="Google Shape;1456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7" name="Google Shape;1457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58" name="Google Shape;1458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9" name="Google Shape;1459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460" name="Google Shape;1460;p5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Tecnologie</a:t>
            </a:r>
            <a:endParaRPr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2"/>
          </p:nvPr>
        </p:nvSpPr>
        <p:spPr>
          <a:xfrm>
            <a:off x="2780449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98" name="Google Shape;298;p30"/>
          <p:cNvSpPr txBox="1">
            <a:spLocks noGrp="1"/>
          </p:cNvSpPr>
          <p:nvPr>
            <p:ph type="body" idx="3"/>
          </p:nvPr>
        </p:nvSpPr>
        <p:spPr>
          <a:xfrm>
            <a:off x="4980348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99" name="Google Shape;299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body" idx="1"/>
          </p:nvPr>
        </p:nvSpPr>
        <p:spPr>
          <a:xfrm>
            <a:off x="580550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1" name="Google Shape;301;p30"/>
          <p:cNvSpPr txBox="1">
            <a:spLocks noGrp="1"/>
          </p:cNvSpPr>
          <p:nvPr>
            <p:ph type="body" idx="2"/>
          </p:nvPr>
        </p:nvSpPr>
        <p:spPr>
          <a:xfrm>
            <a:off x="2780449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2" name="Google Shape;302;p30"/>
          <p:cNvSpPr txBox="1">
            <a:spLocks noGrp="1"/>
          </p:cNvSpPr>
          <p:nvPr>
            <p:ph type="body" idx="3"/>
          </p:nvPr>
        </p:nvSpPr>
        <p:spPr>
          <a:xfrm>
            <a:off x="4980348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580550" y="4025075"/>
            <a:ext cx="6014400" cy="59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4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0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4"/>
                </a:solidFill>
              </a:rPr>
              <a:t>This template is free to use under </a:t>
            </a:r>
            <a:r>
              <a:rPr lang="en" sz="1000" u="sng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4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4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79AA62-CD51-CC67-F01C-4CA982B8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04" y="364404"/>
            <a:ext cx="2157546" cy="1846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2018286"/>
            <a:ext cx="402180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900AA48-4553-8A80-0A60-BE64F91B5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65" y="371756"/>
            <a:ext cx="1987869" cy="19878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I am Jayden Smith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t="1140" b="15581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1952</Words>
  <Application>Microsoft Office PowerPoint</Application>
  <PresentationFormat>Presentazione su schermo (16:9)</PresentationFormat>
  <Paragraphs>429</Paragraphs>
  <Slides>43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52" baseType="lpstr">
      <vt:lpstr>Lexend Deca</vt:lpstr>
      <vt:lpstr>Wingdings</vt:lpstr>
      <vt:lpstr>Muli</vt:lpstr>
      <vt:lpstr>Raleway</vt:lpstr>
      <vt:lpstr>Corbel</vt:lpstr>
      <vt:lpstr>Montserrat</vt:lpstr>
      <vt:lpstr>Arial</vt:lpstr>
      <vt:lpstr>Calibri</vt:lpstr>
      <vt:lpstr>Aliena template</vt:lpstr>
      <vt:lpstr>Poliglottismo e WebApp    Chiara Saccone Matteo Foschi</vt:lpstr>
      <vt:lpstr>Il progetto </vt:lpstr>
      <vt:lpstr>Architettura </vt:lpstr>
      <vt:lpstr>Dataset e Tecnologie</vt:lpstr>
      <vt:lpstr>Tecnologie</vt:lpstr>
      <vt:lpstr>Instructions for use</vt:lpstr>
      <vt:lpstr>This is a slide title</vt:lpstr>
      <vt:lpstr>A picture is worth a thousand words</vt:lpstr>
      <vt:lpstr>Hello!</vt:lpstr>
      <vt:lpstr>Big concept</vt:lpstr>
      <vt:lpstr>Our process is easy</vt:lpstr>
      <vt:lpstr>Presentazione standard di PowerPoint</vt:lpstr>
      <vt:lpstr>1. Transition headline</vt:lpstr>
      <vt:lpstr>You can also split your content</vt:lpstr>
      <vt:lpstr>In two or three columns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Presentazione standard di PowerPoint</vt:lpstr>
      <vt:lpstr>Diagrams and infographics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Poliglottismo e WebApp    Chiara Saccone Matteo Foschi</dc:title>
  <cp:lastModifiedBy>CHIARA SACCONE</cp:lastModifiedBy>
  <cp:revision>5</cp:revision>
  <dcterms:modified xsi:type="dcterms:W3CDTF">2023-09-18T14:26:15Z</dcterms:modified>
</cp:coreProperties>
</file>